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301" r:id="rId2"/>
    <p:sldId id="293" r:id="rId3"/>
    <p:sldId id="294" r:id="rId4"/>
    <p:sldId id="295" r:id="rId5"/>
    <p:sldId id="296" r:id="rId6"/>
    <p:sldId id="297" r:id="rId7"/>
    <p:sldId id="298" r:id="rId8"/>
    <p:sldId id="322" r:id="rId9"/>
    <p:sldId id="32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1"/>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91680" y="2167637"/>
            <a:ext cx="4832283" cy="4213691"/>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3700" dirty="0">
                <a:solidFill>
                  <a:prstClr val="black"/>
                </a:solidFill>
                <a:cs typeface="PT Bold Heading" pitchFamily="2" charset="-78"/>
              </a:rPr>
              <a:t>إعداد/</a:t>
            </a:r>
          </a:p>
          <a:p>
            <a:pPr marL="0" lvl="0" indent="0" algn="ctr">
              <a:buClr>
                <a:srgbClr val="0BD0D9"/>
              </a:buClr>
              <a:buNone/>
            </a:pPr>
            <a:r>
              <a:rPr lang="ar-EG" sz="3700" dirty="0">
                <a:solidFill>
                  <a:prstClr val="black"/>
                </a:solidFill>
                <a:cs typeface="PT Bold Heading" pitchFamily="2" charset="-78"/>
              </a:rPr>
              <a:t>د. غادة ممدوح</a:t>
            </a:r>
          </a:p>
          <a:p>
            <a:pPr marL="0" lvl="0" indent="0" algn="ctr">
              <a:buClr>
                <a:srgbClr val="0BD0D9"/>
              </a:buClr>
              <a:buNone/>
            </a:pPr>
            <a:r>
              <a:rPr lang="ar-EG" sz="3700" dirty="0">
                <a:solidFill>
                  <a:prstClr val="black"/>
                </a:solidFill>
                <a:cs typeface="PT Bold Heading" pitchFamily="2" charset="-78"/>
              </a:rPr>
              <a:t>مدرس الإذاعة والتلفزيون </a:t>
            </a:r>
            <a:endParaRPr lang="ar-EG" sz="3700" dirty="0" smtClean="0">
              <a:solidFill>
                <a:prstClr val="black"/>
              </a:solidFill>
              <a:cs typeface="PT Bold Heading" pitchFamily="2" charset="-78"/>
            </a:endParaRPr>
          </a:p>
          <a:p>
            <a:pPr marL="0" lvl="0" indent="0" algn="ctr">
              <a:buClr>
                <a:srgbClr val="0BD0D9"/>
              </a:buClr>
              <a:buNone/>
            </a:pPr>
            <a:r>
              <a:rPr lang="ar-EG" sz="3700" dirty="0" smtClean="0">
                <a:solidFill>
                  <a:prstClr val="black"/>
                </a:solidFill>
                <a:cs typeface="PT Bold Heading" pitchFamily="2" charset="-78"/>
              </a:rPr>
              <a:t>بقسم </a:t>
            </a:r>
            <a:r>
              <a:rPr lang="ar-EG" sz="3700" dirty="0">
                <a:solidFill>
                  <a:prstClr val="black"/>
                </a:solidFill>
                <a:cs typeface="PT Bold Heading" pitchFamily="2" charset="-78"/>
              </a:rPr>
              <a:t>الإعلام </a:t>
            </a:r>
          </a:p>
          <a:p>
            <a:pPr marL="0" lvl="0" indent="0" algn="ctr">
              <a:buClr>
                <a:srgbClr val="0BD0D9"/>
              </a:buClr>
              <a:buNone/>
            </a:pPr>
            <a:r>
              <a:rPr lang="ar-EG" sz="3700" dirty="0">
                <a:solidFill>
                  <a:prstClr val="black"/>
                </a:solidFill>
                <a:cs typeface="PT Bold Heading" pitchFamily="2" charset="-78"/>
              </a:rPr>
              <a:t>كلية </a:t>
            </a:r>
            <a:r>
              <a:rPr lang="ar-EG" sz="3700" dirty="0" smtClean="0">
                <a:solidFill>
                  <a:prstClr val="black"/>
                </a:solidFill>
                <a:cs typeface="PT Bold Heading" pitchFamily="2" charset="-78"/>
              </a:rPr>
              <a:t>الآداب</a:t>
            </a:r>
          </a:p>
          <a:p>
            <a:pPr marL="0" lvl="0" indent="0" algn="ctr">
              <a:buClr>
                <a:srgbClr val="0BD0D9"/>
              </a:buClr>
              <a:buNone/>
            </a:pPr>
            <a:r>
              <a:rPr lang="ar-EG" sz="3700" dirty="0" smtClean="0">
                <a:solidFill>
                  <a:prstClr val="black"/>
                </a:solidFill>
                <a:cs typeface="PT Bold Heading" pitchFamily="2" charset="-78"/>
              </a:rPr>
              <a:t>جامعة </a:t>
            </a:r>
            <a:r>
              <a:rPr lang="ar-EG" sz="3700" dirty="0">
                <a:solidFill>
                  <a:prstClr val="black"/>
                </a:solidFill>
                <a:cs typeface="PT Bold Heading" pitchFamily="2" charset="-78"/>
              </a:rPr>
              <a:t>بنها</a:t>
            </a:r>
            <a:endParaRPr lang="en-US" dirty="0"/>
          </a:p>
        </p:txBody>
      </p:sp>
      <p:sp>
        <p:nvSpPr>
          <p:cNvPr id="4" name="Rectangle 3"/>
          <p:cNvSpPr/>
          <p:nvPr/>
        </p:nvSpPr>
        <p:spPr>
          <a:xfrm>
            <a:off x="220187" y="476672"/>
            <a:ext cx="8568952" cy="144655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lvl="0" algn="ctr"/>
            <a:r>
              <a:rPr lang="ar-EG" sz="4400" dirty="0">
                <a:solidFill>
                  <a:srgbClr val="FF0000"/>
                </a:solidFill>
                <a:cs typeface="PT Bold Heading" pitchFamily="2" charset="-78"/>
              </a:rPr>
              <a:t>مقرر الإذاعات والقنوات الإقليمية</a:t>
            </a:r>
          </a:p>
          <a:p>
            <a:pPr lvl="0" algn="ctr"/>
            <a:r>
              <a:rPr lang="ar-EG" sz="4400" dirty="0">
                <a:solidFill>
                  <a:srgbClr val="FF0000"/>
                </a:solidFill>
                <a:cs typeface="PT Bold Heading" pitchFamily="2" charset="-78"/>
              </a:rPr>
              <a:t>المحاضرة </a:t>
            </a:r>
            <a:r>
              <a:rPr lang="ar-EG" sz="4400" dirty="0" smtClean="0">
                <a:solidFill>
                  <a:srgbClr val="FF0000"/>
                </a:solidFill>
                <a:cs typeface="PT Bold Heading" pitchFamily="2" charset="-78"/>
              </a:rPr>
              <a:t>الحادية عشر</a:t>
            </a:r>
            <a:endParaRPr lang="en-US" sz="4400" dirty="0">
              <a:solidFill>
                <a:srgbClr val="FF0000"/>
              </a:solidFill>
              <a:cs typeface="PT Bold Heading" pitchFamily="2" charset="-78"/>
            </a:endParaRPr>
          </a:p>
        </p:txBody>
      </p:sp>
    </p:spTree>
    <p:extLst>
      <p:ext uri="{BB962C8B-B14F-4D97-AF65-F5344CB8AC3E}">
        <p14:creationId xmlns:p14="http://schemas.microsoft.com/office/powerpoint/2010/main" val="663998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620688"/>
            <a:ext cx="8712968" cy="604867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marR="0" indent="0" algn="ctr" rtl="1">
              <a:spcBef>
                <a:spcPts val="0"/>
              </a:spcBef>
              <a:spcAft>
                <a:spcPts val="0"/>
              </a:spcAft>
              <a:buNone/>
            </a:pPr>
            <a:r>
              <a:rPr lang="ar-EG" sz="3600" b="1" dirty="0" smtClean="0">
                <a:solidFill>
                  <a:srgbClr val="FF0000"/>
                </a:solidFill>
                <a:latin typeface="Times New Roman"/>
                <a:ea typeface="Calibri"/>
                <a:cs typeface="PT Bold Heading"/>
              </a:rPr>
              <a:t>1</a:t>
            </a:r>
          </a:p>
          <a:p>
            <a:pPr marL="0" marR="0" indent="0" algn="ctr" rtl="1">
              <a:spcBef>
                <a:spcPts val="0"/>
              </a:spcBef>
              <a:spcAft>
                <a:spcPts val="0"/>
              </a:spcAft>
              <a:buNone/>
            </a:pPr>
            <a:r>
              <a:rPr lang="ar-EG" sz="3600" b="1" dirty="0" smtClean="0">
                <a:solidFill>
                  <a:srgbClr val="FF0000"/>
                </a:solidFill>
                <a:latin typeface="Times New Roman"/>
                <a:ea typeface="Calibri"/>
                <a:cs typeface="PT Bold Heading"/>
              </a:rPr>
              <a:t>إذاعة الوادي الجديد 1990:</a:t>
            </a:r>
            <a:endParaRPr lang="en-US" sz="2400" dirty="0">
              <a:solidFill>
                <a:srgbClr val="FF0000"/>
              </a:solidFill>
              <a:latin typeface="Calibri"/>
              <a:ea typeface="Calibri"/>
              <a:cs typeface="Arial"/>
            </a:endParaRPr>
          </a:p>
          <a:p>
            <a:pPr marL="0" marR="0" indent="0" algn="justLow" rtl="1">
              <a:spcBef>
                <a:spcPts val="0"/>
              </a:spcBef>
              <a:spcAft>
                <a:spcPts val="0"/>
              </a:spcAft>
              <a:buNone/>
            </a:pPr>
            <a:r>
              <a:rPr lang="ar-EG" sz="3600" b="1" dirty="0" smtClean="0">
                <a:solidFill>
                  <a:srgbClr val="000000"/>
                </a:solidFill>
                <a:latin typeface="Calibri"/>
                <a:ea typeface="Calibri"/>
                <a:cs typeface="Times New Roman"/>
              </a:rPr>
              <a:t>تعتبر </a:t>
            </a:r>
            <a:r>
              <a:rPr lang="ar-EG" sz="3600" b="1" dirty="0">
                <a:solidFill>
                  <a:srgbClr val="000000"/>
                </a:solidFill>
                <a:latin typeface="Calibri"/>
                <a:ea typeface="Calibri"/>
                <a:cs typeface="Times New Roman"/>
              </a:rPr>
              <a:t>إذاعة الوادي الجديد هي الوجه الجديد على شبكة المحليات حيث بدأت إرسالها في احتفالات أكتوبر في الثالث من أكتوبر 1990 لخدمة المجتمع المحلي في منطقة الوادي الجديد الذي يضم (الواحات الداخلة والخارجة والفرافرة). وللإذاعة بعض الإسهامات الجيدة في خدمة جمهور المستمعين نذكر منها:</a:t>
            </a:r>
          </a:p>
          <a:p>
            <a:pPr marL="0" marR="0" indent="0" algn="justLow" rtl="1">
              <a:spcBef>
                <a:spcPts val="0"/>
              </a:spcBef>
              <a:spcAft>
                <a:spcPts val="0"/>
              </a:spcAft>
              <a:buNone/>
            </a:pPr>
            <a:r>
              <a:rPr lang="ar-EG" sz="3600" b="1" dirty="0" smtClean="0">
                <a:solidFill>
                  <a:srgbClr val="000000"/>
                </a:solidFill>
                <a:latin typeface="Calibri"/>
                <a:ea typeface="Calibri"/>
                <a:cs typeface="Times New Roman"/>
              </a:rPr>
              <a:t>1.تقديم </a:t>
            </a:r>
            <a:r>
              <a:rPr lang="ar-EG" sz="3600" b="1" dirty="0">
                <a:solidFill>
                  <a:srgbClr val="000000"/>
                </a:solidFill>
                <a:latin typeface="Calibri"/>
                <a:ea typeface="Calibri"/>
                <a:cs typeface="Times New Roman"/>
              </a:rPr>
              <a:t>الخدمة الإخبارية لجمهور المستمعين والتي تتضمن الأحداث الإقليمية والقومية والعالمية وذلك من خلال النشرات </a:t>
            </a:r>
            <a:r>
              <a:rPr lang="ar-EG" sz="3600" b="1" dirty="0" err="1">
                <a:solidFill>
                  <a:srgbClr val="000000"/>
                </a:solidFill>
                <a:latin typeface="Calibri"/>
                <a:ea typeface="Calibri"/>
                <a:cs typeface="Times New Roman"/>
              </a:rPr>
              <a:t>والمواجيز</a:t>
            </a:r>
            <a:r>
              <a:rPr lang="ar-EG" sz="3600" b="1" dirty="0">
                <a:solidFill>
                  <a:srgbClr val="000000"/>
                </a:solidFill>
                <a:latin typeface="Calibri"/>
                <a:ea typeface="Calibri"/>
                <a:cs typeface="Times New Roman"/>
              </a:rPr>
              <a:t> والبرامج السياسية.</a:t>
            </a:r>
          </a:p>
          <a:p>
            <a:pPr marL="0" marR="0" indent="0" algn="justLow" rtl="1">
              <a:spcBef>
                <a:spcPts val="0"/>
              </a:spcBef>
              <a:spcAft>
                <a:spcPts val="0"/>
              </a:spcAft>
              <a:buNone/>
            </a:pPr>
            <a:endParaRPr lang="ar-EG" sz="3600" b="1" dirty="0" smtClean="0">
              <a:solidFill>
                <a:srgbClr val="000000"/>
              </a:solidFill>
              <a:latin typeface="Calibri"/>
              <a:ea typeface="Calibri"/>
              <a:cs typeface="Times New Roman"/>
            </a:endParaRPr>
          </a:p>
        </p:txBody>
      </p:sp>
    </p:spTree>
    <p:extLst>
      <p:ext uri="{BB962C8B-B14F-4D97-AF65-F5344CB8AC3E}">
        <p14:creationId xmlns:p14="http://schemas.microsoft.com/office/powerpoint/2010/main" val="11126203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476672"/>
            <a:ext cx="8435280" cy="6192688"/>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gn="ctr" rtl="1">
              <a:spcBef>
                <a:spcPts val="0"/>
              </a:spcBef>
              <a:spcAft>
                <a:spcPts val="0"/>
              </a:spcAft>
              <a:buNone/>
            </a:pPr>
            <a:r>
              <a:rPr lang="ar-EG" sz="4000" b="1" dirty="0" smtClean="0">
                <a:solidFill>
                  <a:srgbClr val="FF0000"/>
                </a:solidFill>
                <a:latin typeface="Calibri"/>
                <a:ea typeface="Calibri"/>
                <a:cs typeface="Times New Roman"/>
              </a:rPr>
              <a:t>2</a:t>
            </a:r>
          </a:p>
          <a:p>
            <a:pPr marL="342900" marR="0" lvl="0" indent="-342900" algn="just" rtl="1">
              <a:spcBef>
                <a:spcPts val="0"/>
              </a:spcBef>
              <a:spcAft>
                <a:spcPts val="0"/>
              </a:spcAft>
              <a:buFont typeface="+mj-lt"/>
              <a:buAutoNum type="arabicPeriod"/>
            </a:pPr>
            <a:endParaRPr lang="en-US" sz="3200" b="1" dirty="0">
              <a:latin typeface="Calibri"/>
              <a:ea typeface="Calibri"/>
              <a:cs typeface="Arial"/>
            </a:endParaRPr>
          </a:p>
          <a:p>
            <a:pPr marL="0" indent="0" algn="just" rtl="1">
              <a:buNone/>
            </a:pPr>
            <a:r>
              <a:rPr lang="ar-EG" sz="3600" b="1" dirty="0" smtClean="0"/>
              <a:t>2.الاهتمام </a:t>
            </a:r>
            <a:r>
              <a:rPr lang="ar-EG" sz="3600" b="1" dirty="0"/>
              <a:t>بتقديم الغناء والموسيقى الشعبية والمسرحيات المحلية والوافدة ونشاطات قصور الثقافة بالمنطقة.</a:t>
            </a:r>
          </a:p>
          <a:p>
            <a:pPr marL="0" indent="0" algn="just" rtl="1">
              <a:buNone/>
            </a:pPr>
            <a:r>
              <a:rPr lang="ar-EG" sz="3600" b="1" dirty="0" smtClean="0"/>
              <a:t>3.الاهتمام </a:t>
            </a:r>
            <a:r>
              <a:rPr lang="ar-EG" sz="3600" b="1" dirty="0"/>
              <a:t>بعرض المشكلات الجماهيرية ومناقشتها مع المسئولين المتخصصين وطرح الحلول العملية لها.</a:t>
            </a:r>
          </a:p>
          <a:p>
            <a:pPr marL="0" indent="0" algn="just" rtl="1">
              <a:buNone/>
            </a:pPr>
            <a:endParaRPr lang="en-US" sz="3600" b="1" dirty="0"/>
          </a:p>
        </p:txBody>
      </p:sp>
    </p:spTree>
    <p:extLst>
      <p:ext uri="{BB962C8B-B14F-4D97-AF65-F5344CB8AC3E}">
        <p14:creationId xmlns:p14="http://schemas.microsoft.com/office/powerpoint/2010/main" val="201782709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548680"/>
            <a:ext cx="8291264" cy="6120680"/>
          </a:xfr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rtl="1">
              <a:spcBef>
                <a:spcPts val="0"/>
              </a:spcBef>
              <a:spcAft>
                <a:spcPts val="0"/>
              </a:spcAft>
              <a:buNone/>
            </a:pPr>
            <a:r>
              <a:rPr lang="ar-EG" sz="3600" b="1" dirty="0" smtClean="0">
                <a:solidFill>
                  <a:srgbClr val="FF0000"/>
                </a:solidFill>
                <a:latin typeface="Times New Roman" pitchFamily="18" charset="0"/>
                <a:ea typeface="Calibri"/>
                <a:cs typeface="Times New Roman" pitchFamily="18" charset="0"/>
              </a:rPr>
              <a:t>3</a:t>
            </a:r>
          </a:p>
          <a:p>
            <a:pPr marL="0" marR="0" lvl="0" indent="0" algn="justLow" rtl="1">
              <a:spcBef>
                <a:spcPts val="0"/>
              </a:spcBef>
              <a:spcAft>
                <a:spcPts val="0"/>
              </a:spcAft>
              <a:buNone/>
            </a:pPr>
            <a:r>
              <a:rPr lang="ar-EG" sz="3600" b="1" dirty="0">
                <a:solidFill>
                  <a:srgbClr val="FF0000"/>
                </a:solidFill>
                <a:latin typeface="Times New Roman" pitchFamily="18" charset="0"/>
                <a:cs typeface="PT Bold Heading" pitchFamily="2" charset="-78"/>
              </a:rPr>
              <a:t>إذاعة مرسى مطروح 1991:</a:t>
            </a:r>
          </a:p>
          <a:p>
            <a:pPr marL="0" marR="0" lvl="0" indent="0" algn="justLow" rtl="1">
              <a:spcBef>
                <a:spcPts val="0"/>
              </a:spcBef>
              <a:spcAft>
                <a:spcPts val="0"/>
              </a:spcAft>
              <a:buNone/>
            </a:pPr>
            <a:r>
              <a:rPr lang="ar-EG" sz="3600" b="1" dirty="0">
                <a:latin typeface="Times New Roman" pitchFamily="18" charset="0"/>
                <a:cs typeface="Times New Roman" pitchFamily="18" charset="0"/>
              </a:rPr>
              <a:t>     بدأ إرسال هذه الإذاعة المحلية في يوم </a:t>
            </a:r>
            <a:r>
              <a:rPr lang="ar-EG" sz="3600" b="1" dirty="0" smtClean="0">
                <a:latin typeface="Times New Roman" pitchFamily="18" charset="0"/>
                <a:cs typeface="Times New Roman" pitchFamily="18" charset="0"/>
              </a:rPr>
              <a:t>31/5/1991 </a:t>
            </a:r>
            <a:r>
              <a:rPr lang="ar-EG" sz="3600" b="1" dirty="0">
                <a:latin typeface="Times New Roman" pitchFamily="18" charset="0"/>
                <a:cs typeface="Times New Roman" pitchFamily="18" charset="0"/>
              </a:rPr>
              <a:t>ليغطي كل من </a:t>
            </a:r>
            <a:r>
              <a:rPr lang="ar-EG" sz="3600" b="1" dirty="0" smtClean="0">
                <a:latin typeface="Times New Roman" pitchFamily="18" charset="0"/>
                <a:cs typeface="Times New Roman" pitchFamily="18" charset="0"/>
              </a:rPr>
              <a:t>(</a:t>
            </a:r>
            <a:r>
              <a:rPr lang="ar-EG" sz="3600" b="1" dirty="0" err="1" smtClean="0">
                <a:latin typeface="Times New Roman" pitchFamily="18" charset="0"/>
                <a:cs typeface="Times New Roman" pitchFamily="18" charset="0"/>
              </a:rPr>
              <a:t>سيوة</a:t>
            </a:r>
            <a:r>
              <a:rPr lang="ar-EG" sz="3600" b="1" dirty="0" smtClean="0">
                <a:latin typeface="Times New Roman" pitchFamily="18" charset="0"/>
                <a:cs typeface="Times New Roman" pitchFamily="18" charset="0"/>
              </a:rPr>
              <a:t> </a:t>
            </a:r>
            <a:r>
              <a:rPr lang="ar-EG" sz="3600" b="1" dirty="0">
                <a:latin typeface="Times New Roman" pitchFamily="18" charset="0"/>
                <a:cs typeface="Times New Roman" pitchFamily="18" charset="0"/>
              </a:rPr>
              <a:t>والسلوم ومرسى </a:t>
            </a:r>
            <a:r>
              <a:rPr lang="ar-EG" sz="3600" b="1" dirty="0" smtClean="0">
                <a:latin typeface="Times New Roman" pitchFamily="18" charset="0"/>
                <a:cs typeface="Times New Roman" pitchFamily="18" charset="0"/>
              </a:rPr>
              <a:t>مطروح)، </a:t>
            </a:r>
            <a:r>
              <a:rPr lang="ar-EG" sz="3600" b="1" dirty="0">
                <a:latin typeface="Times New Roman" pitchFamily="18" charset="0"/>
                <a:cs typeface="Times New Roman" pitchFamily="18" charset="0"/>
              </a:rPr>
              <a:t>وتهتم الإذاعة في المقام الأول بالخدمات التنموية، ويبدو على برامجها ملامح البيئة المحلية هناك.. فهي تقدم نشرات </a:t>
            </a:r>
            <a:r>
              <a:rPr lang="ar-EG" sz="3600" b="1" dirty="0" err="1">
                <a:latin typeface="Times New Roman" pitchFamily="18" charset="0"/>
                <a:cs typeface="Times New Roman" pitchFamily="18" charset="0"/>
              </a:rPr>
              <a:t>ومواجيز</a:t>
            </a:r>
            <a:r>
              <a:rPr lang="ar-EG" sz="3600" b="1" dirty="0">
                <a:latin typeface="Times New Roman" pitchFamily="18" charset="0"/>
                <a:cs typeface="Times New Roman" pitchFamily="18" charset="0"/>
              </a:rPr>
              <a:t> الأخبار وكذلك برامج الأخبار التي تتضمن أقوال الصحف في الفترة الصباحية؛ نظرا لأن الصحف لا تصل إلى هناك إلا الساعة الواحدة </a:t>
            </a:r>
            <a:r>
              <a:rPr lang="ar-EG" sz="3600" b="1" dirty="0" smtClean="0">
                <a:latin typeface="Times New Roman" pitchFamily="18" charset="0"/>
                <a:cs typeface="Times New Roman" pitchFamily="18" charset="0"/>
              </a:rPr>
              <a:t>ظهرا.</a:t>
            </a:r>
            <a:endParaRPr lang="ar-EG" sz="3600" b="1" dirty="0">
              <a:latin typeface="Times New Roman" pitchFamily="18" charset="0"/>
              <a:cs typeface="Times New Roman" pitchFamily="18" charset="0"/>
            </a:endParaRPr>
          </a:p>
          <a:p>
            <a:pPr marL="0" marR="0" lvl="0" indent="0" algn="justLow" rtl="1">
              <a:spcBef>
                <a:spcPts val="0"/>
              </a:spcBef>
              <a:spcAft>
                <a:spcPts val="0"/>
              </a:spcAft>
              <a:buNone/>
            </a:pP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12065094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620688"/>
            <a:ext cx="8291264" cy="5976664"/>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marR="0" indent="0" algn="ctr" rtl="1">
              <a:spcBef>
                <a:spcPts val="0"/>
              </a:spcBef>
              <a:spcAft>
                <a:spcPts val="0"/>
              </a:spcAft>
              <a:buNone/>
            </a:pPr>
            <a:r>
              <a:rPr lang="ar-EG" sz="3600" b="1" dirty="0" smtClean="0">
                <a:solidFill>
                  <a:srgbClr val="FF0000"/>
                </a:solidFill>
                <a:latin typeface="Times New Roman"/>
                <a:ea typeface="Calibri"/>
                <a:cs typeface="PT Bold Heading"/>
              </a:rPr>
              <a:t>4</a:t>
            </a:r>
            <a:endParaRPr lang="en-US" sz="2400" dirty="0">
              <a:solidFill>
                <a:srgbClr val="FF0000"/>
              </a:solidFill>
              <a:latin typeface="Calibri"/>
              <a:ea typeface="Calibri"/>
              <a:cs typeface="Arial"/>
            </a:endParaRPr>
          </a:p>
          <a:p>
            <a:pPr marL="0" indent="0" algn="justLow" rtl="1">
              <a:buNone/>
            </a:pPr>
            <a:r>
              <a:rPr lang="ar-EG" sz="3600" b="1" dirty="0">
                <a:ea typeface="Calibri"/>
                <a:cs typeface="Times New Roman"/>
              </a:rPr>
              <a:t>وتقدم إذاعة مطروح بشبكة الإذاعات الإقليمية مجموعة من البرامج والحملات والقوافل التي تهدف إلى المشاركة في تنمية المجتمع في الخريطة التي تتواصل حتى نهاية الشهر فبراير 2017، </a:t>
            </a:r>
            <a:r>
              <a:rPr lang="ar-EG" sz="3600" b="1" dirty="0" smtClean="0">
                <a:ea typeface="Calibri"/>
                <a:cs typeface="Times New Roman"/>
              </a:rPr>
              <a:t>حيث: </a:t>
            </a:r>
            <a:r>
              <a:rPr lang="ar-EG" sz="3600" b="1" dirty="0">
                <a:ea typeface="Calibri"/>
                <a:cs typeface="Times New Roman"/>
              </a:rPr>
              <a:t>تتضمن الخريطة برامج (شباب </a:t>
            </a:r>
            <a:r>
              <a:rPr lang="ar-EG" sz="3600" b="1" dirty="0" err="1">
                <a:ea typeface="Calibri"/>
                <a:cs typeface="Times New Roman"/>
              </a:rPr>
              <a:t>بيحب</a:t>
            </a:r>
            <a:r>
              <a:rPr lang="ar-EG" sz="3600" b="1" dirty="0">
                <a:ea typeface="Calibri"/>
                <a:cs typeface="Times New Roman"/>
              </a:rPr>
              <a:t> مصر) مع الشباب الناجح في المجالات المختلفة وجهودهم المتنوعة للارتقاء بالوطن، و(مطروح المستقبل) عن المشروعات القومية الكبرى الجاري تنفيذها وعوائدها الإيجابية، و(بلدنا الحلوة) عن معالم محافظة مطروح لتنشيط السياحة إليها، كما يجرى التركيز على تقديم متابعة لحملات (مطروح بلا أمية) التي يتم تنظيمها بالتعاون مع هيئة محو الأمية بمطروح، و(مكافحة ارتفاع أسعار عدد من السلع)، و(مواجهة السيول)، و(مخاطر الألغام في مطروح) ، </a:t>
            </a:r>
            <a:endParaRPr lang="en-US" sz="3200" b="1" dirty="0"/>
          </a:p>
        </p:txBody>
      </p:sp>
    </p:spTree>
    <p:extLst>
      <p:ext uri="{BB962C8B-B14F-4D97-AF65-F5344CB8AC3E}">
        <p14:creationId xmlns:p14="http://schemas.microsoft.com/office/powerpoint/2010/main" val="124117363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620688"/>
            <a:ext cx="8435280" cy="5976664"/>
          </a:xfrm>
        </p:spPr>
        <p:style>
          <a:lnRef idx="1">
            <a:schemeClr val="accent4"/>
          </a:lnRef>
          <a:fillRef idx="2">
            <a:schemeClr val="accent4"/>
          </a:fillRef>
          <a:effectRef idx="1">
            <a:schemeClr val="accent4"/>
          </a:effectRef>
          <a:fontRef idx="minor">
            <a:schemeClr val="dk1"/>
          </a:fontRef>
        </p:style>
        <p:txBody>
          <a:bodyPr>
            <a:normAutofit/>
          </a:bodyPr>
          <a:lstStyle/>
          <a:p>
            <a:pPr marL="0" marR="0" indent="0" algn="ctr" rtl="1">
              <a:spcBef>
                <a:spcPts val="0"/>
              </a:spcBef>
              <a:spcAft>
                <a:spcPts val="0"/>
              </a:spcAft>
              <a:buNone/>
            </a:pPr>
            <a:r>
              <a:rPr lang="ar-EG" sz="3600" b="1" dirty="0" smtClean="0">
                <a:solidFill>
                  <a:srgbClr val="FF0000"/>
                </a:solidFill>
                <a:latin typeface="Calibri"/>
                <a:ea typeface="Calibri"/>
                <a:cs typeface="Times New Roman"/>
              </a:rPr>
              <a:t>5</a:t>
            </a:r>
          </a:p>
          <a:p>
            <a:pPr marL="0" indent="0" algn="justLow" rtl="1">
              <a:buNone/>
            </a:pPr>
            <a:r>
              <a:rPr lang="ar-EG" sz="4000" b="1" dirty="0">
                <a:solidFill>
                  <a:srgbClr val="000000"/>
                </a:solidFill>
                <a:latin typeface="Times New Roman"/>
              </a:rPr>
              <a:t>بالإضافة إلى تنظيم حملات جديدة لدعم الجهود المبذولة لتشجيع الاستثمار في محافظة مطروح، وأهمية الحفاظ على نظافة شوارعها، والتعريف بأهمية المشاركة الشعبية لتحقيق تنمية المجتمع .كما تتضمن الخريطة مجموعة من القوافل المتنوعة لحل مشكلات المستمعين وتقديم خدمات طبية وثقافية ورياضية وغيرها للمواطنين في قرى محافظة </a:t>
            </a:r>
            <a:r>
              <a:rPr lang="ar-EG" sz="4000" b="1" dirty="0" smtClean="0">
                <a:solidFill>
                  <a:srgbClr val="000000"/>
                </a:solidFill>
                <a:latin typeface="Times New Roman"/>
              </a:rPr>
              <a:t>مطروح.</a:t>
            </a:r>
          </a:p>
        </p:txBody>
      </p:sp>
    </p:spTree>
    <p:extLst>
      <p:ext uri="{BB962C8B-B14F-4D97-AF65-F5344CB8AC3E}">
        <p14:creationId xmlns:p14="http://schemas.microsoft.com/office/powerpoint/2010/main" val="122567955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332656"/>
            <a:ext cx="8568952" cy="6382309"/>
          </a:xfr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rtl="1">
              <a:spcBef>
                <a:spcPts val="0"/>
              </a:spcBef>
              <a:spcAft>
                <a:spcPts val="0"/>
              </a:spcAft>
              <a:buNone/>
            </a:pPr>
            <a:r>
              <a:rPr lang="ar-EG" sz="3600" b="1" dirty="0" smtClean="0">
                <a:solidFill>
                  <a:srgbClr val="FF0000"/>
                </a:solidFill>
                <a:latin typeface="Calibri"/>
                <a:ea typeface="Calibri"/>
                <a:cs typeface="Times New Roman"/>
              </a:rPr>
              <a:t>6</a:t>
            </a:r>
          </a:p>
          <a:p>
            <a:pPr marL="0" marR="0" indent="0" algn="ctr" rtl="1">
              <a:spcBef>
                <a:spcPts val="0"/>
              </a:spcBef>
              <a:spcAft>
                <a:spcPts val="0"/>
              </a:spcAft>
              <a:buNone/>
            </a:pPr>
            <a:r>
              <a:rPr lang="ar-SA" sz="4000" b="1" dirty="0">
                <a:solidFill>
                  <a:srgbClr val="FF0000"/>
                </a:solidFill>
                <a:latin typeface="Times New Roman"/>
                <a:ea typeface="Times New Roman"/>
                <a:cs typeface="PT Bold Heading"/>
              </a:rPr>
              <a:t>إذاعة</a:t>
            </a:r>
            <a:r>
              <a:rPr lang="ar-SA" sz="4000" b="1" dirty="0">
                <a:latin typeface="Times New Roman"/>
                <a:ea typeface="Times New Roman"/>
                <a:cs typeface="PT Bold Heading"/>
              </a:rPr>
              <a:t> </a:t>
            </a:r>
            <a:r>
              <a:rPr lang="ar-SA" sz="4000" b="1" dirty="0">
                <a:solidFill>
                  <a:srgbClr val="FF0000"/>
                </a:solidFill>
                <a:latin typeface="Times New Roman"/>
                <a:ea typeface="Times New Roman"/>
                <a:cs typeface="PT Bold Heading"/>
              </a:rPr>
              <a:t>جنوب</a:t>
            </a:r>
            <a:r>
              <a:rPr lang="ar-SA" sz="4000" b="1" dirty="0">
                <a:latin typeface="Times New Roman"/>
                <a:ea typeface="Times New Roman"/>
                <a:cs typeface="PT Bold Heading"/>
              </a:rPr>
              <a:t> </a:t>
            </a:r>
            <a:r>
              <a:rPr lang="ar-SA" sz="4000" b="1" dirty="0">
                <a:solidFill>
                  <a:srgbClr val="FF0000"/>
                </a:solidFill>
                <a:latin typeface="Times New Roman"/>
                <a:ea typeface="Times New Roman"/>
                <a:cs typeface="PT Bold Heading"/>
              </a:rPr>
              <a:t>الصعيد</a:t>
            </a:r>
            <a:r>
              <a:rPr lang="ar-SA" sz="4000" b="1" dirty="0">
                <a:latin typeface="Times New Roman"/>
                <a:ea typeface="Times New Roman"/>
                <a:cs typeface="PT Bold Heading"/>
              </a:rPr>
              <a:t> </a:t>
            </a:r>
            <a:r>
              <a:rPr lang="ar-SA" sz="4000" b="1" dirty="0">
                <a:solidFill>
                  <a:srgbClr val="FF0000"/>
                </a:solidFill>
                <a:latin typeface="Times New Roman"/>
                <a:ea typeface="Times New Roman"/>
                <a:cs typeface="PT Bold Heading"/>
              </a:rPr>
              <a:t>1993</a:t>
            </a:r>
            <a:r>
              <a:rPr lang="ar-SA" sz="4000" b="1" dirty="0">
                <a:latin typeface="Times New Roman"/>
                <a:ea typeface="Times New Roman"/>
                <a:cs typeface="PT Bold Heading"/>
              </a:rPr>
              <a:t>:</a:t>
            </a:r>
            <a:endParaRPr lang="en-US" sz="2800" b="1" dirty="0">
              <a:latin typeface="Calibri"/>
              <a:ea typeface="Calibri"/>
              <a:cs typeface="Arial"/>
            </a:endParaRPr>
          </a:p>
          <a:p>
            <a:pPr marL="0" marR="0" indent="0" algn="just" rtl="1">
              <a:spcBef>
                <a:spcPts val="0"/>
              </a:spcBef>
              <a:spcAft>
                <a:spcPts val="0"/>
              </a:spcAft>
              <a:buNone/>
            </a:pPr>
            <a:r>
              <a:rPr lang="ar-SA" sz="3600" b="1" dirty="0" smtClean="0">
                <a:latin typeface="Calibri"/>
                <a:ea typeface="Times New Roman"/>
                <a:cs typeface="Times New Roman"/>
              </a:rPr>
              <a:t>انطلقت </a:t>
            </a:r>
            <a:r>
              <a:rPr lang="ar-SA" sz="3600" b="1" dirty="0">
                <a:latin typeface="Calibri"/>
                <a:ea typeface="Times New Roman"/>
                <a:cs typeface="Times New Roman"/>
              </a:rPr>
              <a:t>برامج إذاعة جنوب الصعيد من أسوان في 31 مايو 1993 لخدمة المواطنين في مناطق (سوهاج وقنا والأقصر وأسوان وأبو سمبل) بما يتناسب مع طبيعة النشاط السكاني في كل منطقة على حده. وهي تقدم العديد من البرامج لتحقيق الأهداف التالية:</a:t>
            </a:r>
            <a:endParaRPr lang="en-US" sz="2800" b="1" dirty="0">
              <a:latin typeface="Calibri"/>
              <a:ea typeface="Calibri"/>
              <a:cs typeface="Arial"/>
            </a:endParaRPr>
          </a:p>
          <a:p>
            <a:pPr marL="342900" marR="0" lvl="0" indent="-342900" algn="just" rtl="1">
              <a:spcBef>
                <a:spcPts val="0"/>
              </a:spcBef>
              <a:spcAft>
                <a:spcPts val="0"/>
              </a:spcAft>
              <a:buFont typeface="+mj-lt"/>
              <a:buAutoNum type="arabicPeriod"/>
            </a:pPr>
            <a:r>
              <a:rPr lang="ar-SA" sz="3600" b="1" dirty="0">
                <a:latin typeface="Calibri"/>
                <a:ea typeface="Times New Roman"/>
                <a:cs typeface="Times New Roman"/>
              </a:rPr>
              <a:t>إلقاء الضوء على مشروعات التنمية في المجالات المختلفة.</a:t>
            </a:r>
            <a:endParaRPr lang="en-US" sz="2800" b="1" dirty="0">
              <a:latin typeface="Calibri"/>
              <a:ea typeface="Calibri"/>
              <a:cs typeface="Arial"/>
            </a:endParaRPr>
          </a:p>
          <a:p>
            <a:pPr marL="342900" marR="0" lvl="0" indent="-342900" algn="just" rtl="1">
              <a:spcBef>
                <a:spcPts val="0"/>
              </a:spcBef>
              <a:spcAft>
                <a:spcPts val="0"/>
              </a:spcAft>
              <a:buFont typeface="+mj-lt"/>
              <a:buAutoNum type="arabicPeriod"/>
            </a:pPr>
            <a:r>
              <a:rPr lang="ar-SA" sz="3600" b="1" dirty="0">
                <a:latin typeface="Calibri"/>
                <a:ea typeface="Times New Roman"/>
                <a:cs typeface="Times New Roman"/>
              </a:rPr>
              <a:t>خدمة الجمهور المحلي وعرض مشكلاته على المسئولين ومحاولة إيجاد حلول لها</a:t>
            </a:r>
            <a:r>
              <a:rPr lang="ar-SA" sz="3600" b="1" dirty="0" smtClean="0">
                <a:latin typeface="Calibri"/>
                <a:ea typeface="Times New Roman"/>
                <a:cs typeface="Times New Roman"/>
              </a:rPr>
              <a:t>.</a:t>
            </a:r>
            <a:endParaRPr lang="ar-EG" sz="3600" b="1" dirty="0" smtClean="0">
              <a:solidFill>
                <a:srgbClr val="FF0000"/>
              </a:solidFill>
              <a:latin typeface="Calibri"/>
              <a:ea typeface="Calibri"/>
              <a:cs typeface="Times New Roman"/>
            </a:endParaRPr>
          </a:p>
        </p:txBody>
      </p:sp>
    </p:spTree>
    <p:extLst>
      <p:ext uri="{BB962C8B-B14F-4D97-AF65-F5344CB8AC3E}">
        <p14:creationId xmlns:p14="http://schemas.microsoft.com/office/powerpoint/2010/main" val="400344764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836712"/>
            <a:ext cx="8640960" cy="5518213"/>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rtl="1">
              <a:spcBef>
                <a:spcPts val="0"/>
              </a:spcBef>
              <a:buClr>
                <a:srgbClr val="0BD0D9"/>
              </a:buClr>
              <a:buNone/>
            </a:pPr>
            <a:r>
              <a:rPr lang="ar-EG" sz="3200" b="1" dirty="0" smtClean="0">
                <a:solidFill>
                  <a:srgbClr val="FF0000"/>
                </a:solidFill>
                <a:latin typeface="Calibri"/>
                <a:ea typeface="Calibri"/>
                <a:cs typeface="Arial"/>
              </a:rPr>
              <a:t>7</a:t>
            </a:r>
            <a:endParaRPr lang="en-US" sz="3200" b="1" dirty="0">
              <a:solidFill>
                <a:srgbClr val="FF0000"/>
              </a:solidFill>
              <a:latin typeface="Calibri"/>
              <a:ea typeface="Calibri"/>
              <a:cs typeface="Arial"/>
            </a:endParaRPr>
          </a:p>
          <a:p>
            <a:pPr marL="0" lvl="0" indent="0" algn="just" rtl="1">
              <a:spcBef>
                <a:spcPts val="0"/>
              </a:spcBef>
              <a:buClr>
                <a:srgbClr val="0BD0D9"/>
              </a:buClr>
              <a:buNone/>
            </a:pPr>
            <a:r>
              <a:rPr lang="ar-EG" sz="3600" b="1" dirty="0" smtClean="0">
                <a:solidFill>
                  <a:prstClr val="black"/>
                </a:solidFill>
                <a:latin typeface="Calibri"/>
                <a:ea typeface="Times New Roman"/>
                <a:cs typeface="Times New Roman"/>
              </a:rPr>
              <a:t>3. </a:t>
            </a:r>
            <a:r>
              <a:rPr lang="ar-SA" sz="3600" b="1" dirty="0" smtClean="0">
                <a:solidFill>
                  <a:prstClr val="black"/>
                </a:solidFill>
                <a:latin typeface="Calibri"/>
                <a:ea typeface="Times New Roman"/>
                <a:cs typeface="Times New Roman"/>
              </a:rPr>
              <a:t>زيادة </a:t>
            </a:r>
            <a:r>
              <a:rPr lang="ar-SA" sz="3600" b="1" dirty="0">
                <a:solidFill>
                  <a:prstClr val="black"/>
                </a:solidFill>
                <a:latin typeface="Calibri"/>
                <a:ea typeface="Times New Roman"/>
                <a:cs typeface="Times New Roman"/>
              </a:rPr>
              <a:t>الوعي بكافة أشكاله الديني والبيئي وغيره.</a:t>
            </a:r>
            <a:endParaRPr lang="en-US" sz="2800" b="1" dirty="0">
              <a:solidFill>
                <a:prstClr val="black"/>
              </a:solidFill>
              <a:latin typeface="Calibri"/>
              <a:ea typeface="Calibri"/>
              <a:cs typeface="Arial"/>
            </a:endParaRPr>
          </a:p>
          <a:p>
            <a:pPr marL="0" lvl="0" indent="0" algn="just" rtl="1">
              <a:spcBef>
                <a:spcPts val="0"/>
              </a:spcBef>
              <a:buClr>
                <a:srgbClr val="0BD0D9"/>
              </a:buClr>
              <a:buNone/>
            </a:pPr>
            <a:r>
              <a:rPr lang="ar-EG" sz="3600" b="1" dirty="0" smtClean="0">
                <a:solidFill>
                  <a:prstClr val="black"/>
                </a:solidFill>
                <a:latin typeface="Calibri"/>
                <a:ea typeface="Times New Roman"/>
                <a:cs typeface="Times New Roman"/>
              </a:rPr>
              <a:t>4. </a:t>
            </a:r>
            <a:r>
              <a:rPr lang="ar-SA" sz="3600" b="1" dirty="0" smtClean="0">
                <a:solidFill>
                  <a:prstClr val="black"/>
                </a:solidFill>
                <a:latin typeface="Calibri"/>
                <a:ea typeface="Times New Roman"/>
                <a:cs typeface="Times New Roman"/>
              </a:rPr>
              <a:t>متابعة </a:t>
            </a:r>
            <a:r>
              <a:rPr lang="ar-SA" sz="3600" b="1" dirty="0">
                <a:solidFill>
                  <a:prstClr val="black"/>
                </a:solidFill>
                <a:latin typeface="Calibri"/>
                <a:ea typeface="Times New Roman"/>
                <a:cs typeface="Times New Roman"/>
              </a:rPr>
              <a:t>ما يجري على الساحة المحلية إلى جانب الساحتين الدولية والقومية من أحداث</a:t>
            </a:r>
            <a:r>
              <a:rPr lang="ar-SA" sz="3600" b="1" dirty="0" smtClean="0">
                <a:solidFill>
                  <a:prstClr val="black"/>
                </a:solidFill>
                <a:latin typeface="Calibri"/>
                <a:ea typeface="Times New Roman"/>
                <a:cs typeface="Times New Roman"/>
              </a:rPr>
              <a:t>.</a:t>
            </a:r>
            <a:endParaRPr lang="ar-EG" sz="3600" b="1" dirty="0" smtClean="0">
              <a:solidFill>
                <a:prstClr val="black"/>
              </a:solidFill>
              <a:latin typeface="Calibri"/>
              <a:ea typeface="Times New Roman"/>
              <a:cs typeface="Times New Roman"/>
            </a:endParaRPr>
          </a:p>
          <a:p>
            <a:pPr marL="0" lvl="0" indent="0" algn="just" rtl="1">
              <a:spcBef>
                <a:spcPts val="0"/>
              </a:spcBef>
              <a:buClr>
                <a:srgbClr val="0BD0D9"/>
              </a:buClr>
              <a:buNone/>
            </a:pPr>
            <a:r>
              <a:rPr lang="ar-EG" sz="2800" b="1" dirty="0" smtClean="0">
                <a:solidFill>
                  <a:prstClr val="black"/>
                </a:solidFill>
                <a:latin typeface="Calibri"/>
                <a:ea typeface="Calibri"/>
                <a:cs typeface="Arial"/>
              </a:rPr>
              <a:t>5</a:t>
            </a:r>
            <a:r>
              <a:rPr lang="ar-EG" sz="3600" b="1" dirty="0">
                <a:solidFill>
                  <a:prstClr val="black"/>
                </a:solidFill>
                <a:latin typeface="Calibri"/>
                <a:ea typeface="Times New Roman"/>
                <a:cs typeface="Times New Roman"/>
              </a:rPr>
              <a:t>.تقديم برامج خاصة بالمرأة والطفل وكذلك البرامج التي تستهدف تلبية احتياجات ذوي الاحتياجات الخاصة.</a:t>
            </a:r>
          </a:p>
          <a:p>
            <a:pPr marL="0" lvl="0" indent="0" algn="just" rtl="1">
              <a:spcBef>
                <a:spcPts val="0"/>
              </a:spcBef>
              <a:buClr>
                <a:srgbClr val="0BD0D9"/>
              </a:buClr>
              <a:buNone/>
            </a:pPr>
            <a:r>
              <a:rPr lang="ar-EG" sz="3600" b="1" dirty="0">
                <a:solidFill>
                  <a:prstClr val="black"/>
                </a:solidFill>
                <a:latin typeface="Calibri"/>
                <a:ea typeface="Times New Roman"/>
                <a:cs typeface="Times New Roman"/>
              </a:rPr>
              <a:t>6.الترفيه والتسلية لمواطني الإقليم.</a:t>
            </a:r>
          </a:p>
          <a:p>
            <a:pPr marL="0" lvl="0" indent="0" algn="just" rtl="1">
              <a:spcBef>
                <a:spcPts val="0"/>
              </a:spcBef>
              <a:buClr>
                <a:srgbClr val="0BD0D9"/>
              </a:buClr>
              <a:buNone/>
            </a:pPr>
            <a:endParaRPr lang="en-US" sz="2800" b="1" dirty="0">
              <a:solidFill>
                <a:prstClr val="black"/>
              </a:solidFill>
              <a:latin typeface="Calibri"/>
              <a:ea typeface="Calibri"/>
              <a:cs typeface="Arial"/>
            </a:endParaRPr>
          </a:p>
          <a:p>
            <a:pPr marL="0" indent="0">
              <a:buNone/>
            </a:pPr>
            <a:endParaRPr lang="en-US" dirty="0"/>
          </a:p>
        </p:txBody>
      </p:sp>
    </p:spTree>
    <p:extLst>
      <p:ext uri="{BB962C8B-B14F-4D97-AF65-F5344CB8AC3E}">
        <p14:creationId xmlns:p14="http://schemas.microsoft.com/office/powerpoint/2010/main" val="276864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692696"/>
            <a:ext cx="8291264" cy="5950261"/>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ctr">
              <a:buClr>
                <a:srgbClr val="0BD0D9"/>
              </a:buClr>
              <a:buNone/>
            </a:pPr>
            <a:r>
              <a:rPr lang="ar-EG" sz="4400" b="1" smtClean="0">
                <a:solidFill>
                  <a:srgbClr val="FF0000"/>
                </a:solidFill>
                <a:cs typeface="PT Bold Heading" pitchFamily="2" charset="-78"/>
              </a:rPr>
              <a:t>8</a:t>
            </a:r>
            <a:endParaRPr lang="ar-EG" sz="4400" b="1" dirty="0">
              <a:solidFill>
                <a:srgbClr val="FF0000"/>
              </a:solidFill>
              <a:cs typeface="PT Bold Heading" pitchFamily="2" charset="-78"/>
            </a:endParaRPr>
          </a:p>
          <a:p>
            <a:pPr marL="0" lvl="0" indent="0" algn="ctr">
              <a:buClr>
                <a:srgbClr val="0BD0D9"/>
              </a:buClr>
              <a:buNone/>
            </a:pPr>
            <a:r>
              <a:rPr lang="en-US" sz="4400" b="1" dirty="0">
                <a:solidFill>
                  <a:srgbClr val="FF0000"/>
                </a:solidFill>
                <a:cs typeface="PT Bold Heading" pitchFamily="2" charset="-78"/>
              </a:rPr>
              <a:t>Thanks 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pPr marL="0" lvl="0" indent="0" algn="ctr" rtl="1">
              <a:buClr>
                <a:srgbClr val="0BD0D9"/>
              </a:buClr>
              <a:buNone/>
            </a:pPr>
            <a:endParaRPr lang="ar-EG" sz="4800" b="1" dirty="0">
              <a:solidFill>
                <a:prstClr val="black"/>
              </a:solidFill>
              <a:effectLst>
                <a:outerShdw blurRad="38100" dist="38100" dir="2700000" algn="tl">
                  <a:srgbClr val="000000">
                    <a:alpha val="43137"/>
                  </a:srgbClr>
                </a:outerShdw>
              </a:effectLst>
            </a:endParaRPr>
          </a:p>
          <a:p>
            <a:pPr marL="0" lvl="0" indent="0" algn="ctr" rtl="1">
              <a:buClr>
                <a:srgbClr val="0BD0D9"/>
              </a:buClr>
              <a:buNone/>
            </a:pPr>
            <a:endParaRPr lang="en-US" sz="6000" b="1" dirty="0">
              <a:solidFill>
                <a:prstClr val="black"/>
              </a:solidFill>
              <a:effectLst>
                <a:outerShdw blurRad="38100" dist="38100" dir="2700000" algn="tl">
                  <a:srgbClr val="000000">
                    <a:alpha val="43137"/>
                  </a:srgbClr>
                </a:outerShdw>
              </a:effectLst>
            </a:endParaRPr>
          </a:p>
          <a:p>
            <a:pPr marL="0" indent="0" algn="ctr" rtl="1">
              <a:buNone/>
            </a:pP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14949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3131</TotalTime>
  <Words>481</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الإذاعات والقنوات الإقليمية</dc:title>
  <dc:creator>user</dc:creator>
  <cp:lastModifiedBy>user</cp:lastModifiedBy>
  <cp:revision>80</cp:revision>
  <dcterms:created xsi:type="dcterms:W3CDTF">2020-03-16T22:48:35Z</dcterms:created>
  <dcterms:modified xsi:type="dcterms:W3CDTF">2020-04-02T08:20:12Z</dcterms:modified>
</cp:coreProperties>
</file>